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3" autoAdjust="0"/>
    <p:restoredTop sz="94660"/>
  </p:normalViewPr>
  <p:slideViewPr>
    <p:cSldViewPr snapToGrid="0">
      <p:cViewPr varScale="1">
        <p:scale>
          <a:sx n="81" d="100"/>
          <a:sy n="81" d="100"/>
        </p:scale>
        <p:origin x="12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8A87A34-81AB-432B-8DAE-1953F412C126}" type="datetimeFigureOut">
              <a:rPr lang="en-US" smtClean="0"/>
              <a:t>2/15/2024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3407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47980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1332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2165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84270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1934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4182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6414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0908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72712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8313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24768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6869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3851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64975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2290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54547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2/15/2024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7968063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75145" y="2595750"/>
            <a:ext cx="6815669" cy="1515533"/>
          </a:xfrm>
        </p:spPr>
        <p:txBody>
          <a:bodyPr/>
          <a:lstStyle/>
          <a:p>
            <a:r>
              <a:rPr lang="en-IN" sz="3600" b="1" dirty="0"/>
              <a:t>Communities Discriminated on Work and Descent (CDWD)</a:t>
            </a:r>
            <a:r>
              <a:rPr lang="en-IN" sz="3600" dirty="0"/>
              <a:t> </a:t>
            </a:r>
            <a:endParaRPr lang="en-US" sz="3600" dirty="0"/>
          </a:p>
        </p:txBody>
      </p:sp>
    </p:spTree>
    <p:extLst>
      <p:ext uri="{BB962C8B-B14F-4D97-AF65-F5344CB8AC3E}">
        <p14:creationId xmlns:p14="http://schemas.microsoft.com/office/powerpoint/2010/main" val="37321707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882869" y="1040524"/>
            <a:ext cx="10384221" cy="5355312"/>
          </a:xfrm>
          <a:prstGeom prst="rect">
            <a:avLst/>
          </a:prstGeom>
          <a:noFill/>
        </p:spPr>
        <p:txBody>
          <a:bodyPr wrap="square" rtlCol="0">
            <a:spAutoFit/>
          </a:bodyPr>
          <a:lstStyle/>
          <a:p>
            <a:pPr marL="285750" lvl="0" indent="-285750">
              <a:buFont typeface="Arial" panose="020B0604020202020204" pitchFamily="34" charset="0"/>
              <a:buChar char="•"/>
            </a:pPr>
            <a:r>
              <a:rPr lang="en-IN" dirty="0" smtClean="0"/>
              <a:t> Formally </a:t>
            </a:r>
            <a:r>
              <a:rPr lang="en-IN" dirty="0"/>
              <a:t>recognize and acknowledge </a:t>
            </a:r>
            <a:r>
              <a:rPr lang="en-IN" dirty="0" smtClean="0"/>
              <a:t>the existence </a:t>
            </a:r>
            <a:r>
              <a:rPr lang="en-IN" dirty="0"/>
              <a:t>of Discrimination based on Work and Descent at the national, </a:t>
            </a:r>
            <a:r>
              <a:rPr lang="en-IN" dirty="0" smtClean="0"/>
              <a:t>   </a:t>
            </a:r>
            <a:r>
              <a:rPr lang="en-IN" dirty="0" smtClean="0"/>
              <a:t>regional, </a:t>
            </a:r>
            <a:r>
              <a:rPr lang="en-IN" dirty="0"/>
              <a:t>and global level, taking into account the continuing relevance of ancestry and occupation to practices of modern slavery and caste, with a view to ensuring meaningful policymaking that reaches affected communities. </a:t>
            </a:r>
            <a:endParaRPr lang="en-US" dirty="0"/>
          </a:p>
          <a:p>
            <a:pPr marL="285750" lvl="0" indent="-285750">
              <a:buFont typeface="Arial" panose="020B0604020202020204" pitchFamily="34" charset="0"/>
              <a:buChar char="•"/>
            </a:pPr>
            <a:r>
              <a:rPr lang="en-IN" dirty="0"/>
              <a:t>States shall take all necessary constitutional, legislative, administrative, budgetary, judicial, educational, and social measures to eliminate discrimination based on work and descent in their respective states and to respect, protect, promote, </a:t>
            </a:r>
            <a:r>
              <a:rPr lang="en-IN" dirty="0" err="1"/>
              <a:t>restitute</a:t>
            </a:r>
            <a:r>
              <a:rPr lang="en-IN" dirty="0"/>
              <a:t>, implement and monitor the human rights of those facing this discrimination including through robust disaggregated data collection in line with data protection and data privacy </a:t>
            </a:r>
            <a:r>
              <a:rPr lang="en-IN" dirty="0" smtClean="0"/>
              <a:t>principles.</a:t>
            </a:r>
          </a:p>
          <a:p>
            <a:pPr marL="285750" indent="-285750">
              <a:buFont typeface="Arial" panose="020B0604020202020204" pitchFamily="34" charset="0"/>
              <a:buChar char="•"/>
            </a:pPr>
            <a:r>
              <a:rPr lang="en-IN" dirty="0"/>
              <a:t>States, in collaboration with National Human Rights Institutions, civil society organizations and human rights defenders belonging to communities discriminated based on work and descent to combat prejudicial beliefs and practices in all their forms, including notions of untouchability, pollution and caste superiority or inferiority, as well as to prevent human rights violations taken on the basis of such beliefs. A working group on DWD shall also be composed.</a:t>
            </a:r>
            <a:endParaRPr lang="en-US" dirty="0"/>
          </a:p>
          <a:p>
            <a:pPr marL="285750" indent="-285750">
              <a:buFont typeface="Arial" panose="020B0604020202020204" pitchFamily="34" charset="0"/>
              <a:buChar char="•"/>
            </a:pPr>
            <a:r>
              <a:rPr lang="en-IN" dirty="0"/>
              <a:t>Ensure adequate budgetary allocations across all levels of the federal Government and at the state level for the implementation of protection and welfare measures for communities Discriminated based on Work and Descent, and allocate specific funds to awareness-raising campaigns aimed at combatting discrimination and prejudice.</a:t>
            </a:r>
            <a:endParaRPr lang="en-US" dirty="0"/>
          </a:p>
          <a:p>
            <a:pPr marL="285750" lvl="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563250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924910" y="1040524"/>
            <a:ext cx="10352690" cy="1477328"/>
          </a:xfrm>
          <a:prstGeom prst="rect">
            <a:avLst/>
          </a:prstGeom>
          <a:noFill/>
        </p:spPr>
        <p:txBody>
          <a:bodyPr wrap="square" rtlCol="0">
            <a:spAutoFit/>
          </a:bodyPr>
          <a:lstStyle/>
          <a:p>
            <a:pPr marL="285750" lvl="0" indent="-285750">
              <a:buFont typeface="Arial" panose="020B0604020202020204" pitchFamily="34" charset="0"/>
              <a:buChar char="•"/>
            </a:pPr>
            <a:r>
              <a:rPr lang="en-IN" dirty="0"/>
              <a:t>A Working Group on Discrimination Based on Work and Descent, composed of Members of the National Human Rights </a:t>
            </a:r>
            <a:r>
              <a:rPr lang="en-IN" dirty="0" err="1"/>
              <a:t>Commissions,civil</a:t>
            </a:r>
            <a:r>
              <a:rPr lang="en-IN" dirty="0"/>
              <a:t> society organisation with the participation of representatives of communities discriminated on the basis of work and descent, to study further the practices of discrimination based on work and descent in the Africa, Asia, Latin America and Europe region .</a:t>
            </a:r>
            <a:endParaRPr lang="en-US" dirty="0"/>
          </a:p>
          <a:p>
            <a:endParaRPr lang="en-US" dirty="0"/>
          </a:p>
        </p:txBody>
      </p:sp>
    </p:spTree>
    <p:extLst>
      <p:ext uri="{BB962C8B-B14F-4D97-AF65-F5344CB8AC3E}">
        <p14:creationId xmlns:p14="http://schemas.microsoft.com/office/powerpoint/2010/main" val="3631776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98032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Communities Discriminated on Work and Descent (CDWD)</a:t>
            </a:r>
            <a:r>
              <a:rPr lang="en-IN" dirty="0"/>
              <a:t> </a:t>
            </a:r>
            <a:endParaRPr lang="en-US" dirty="0"/>
          </a:p>
        </p:txBody>
      </p:sp>
      <p:sp>
        <p:nvSpPr>
          <p:cNvPr id="3" name="Content Placeholder 2"/>
          <p:cNvSpPr>
            <a:spLocks noGrp="1"/>
          </p:cNvSpPr>
          <p:nvPr>
            <p:ph idx="1"/>
          </p:nvPr>
        </p:nvSpPr>
        <p:spPr/>
        <p:txBody>
          <a:bodyPr>
            <a:normAutofit fontScale="85000" lnSpcReduction="20000"/>
          </a:bodyPr>
          <a:lstStyle/>
          <a:p>
            <a:r>
              <a:rPr lang="en-IN" b="1" dirty="0"/>
              <a:t>Communities Discriminated on Work and Descent (CDWD)</a:t>
            </a:r>
            <a:r>
              <a:rPr lang="en-IN" dirty="0"/>
              <a:t> are the people directly affected by </a:t>
            </a:r>
            <a:endParaRPr lang="en-US" dirty="0"/>
          </a:p>
          <a:p>
            <a:r>
              <a:rPr lang="en-IN" dirty="0"/>
              <a:t>+Discrimination based on Work and Descent. Through the menial kind of occupation (manual scavenging, disposal of dead animals, sewage cleaning, leather-related works, domestic chores, etc.) and forced enslavement, they have been subjected to discrimination in the hierarchical society and due to the generational transmission of such labour and enslavement through descent, these communities have been historically stigmatized to be excluded, discriminated and of ‘low caste’. They continue to face extreme forms of isolation and discrimination, even harassment and violence, which act as insurmountable obstacles in their attainment of civil, political, economic, and social rights. This form of stigma has led to their social and physical segregation, enforced endogamy, and discrimination in their socioeconomic, political, religious, and cultural rights and entitlements.</a:t>
            </a:r>
            <a:endParaRPr lang="en-US" dirty="0"/>
          </a:p>
          <a:p>
            <a:endParaRPr lang="en-US" dirty="0"/>
          </a:p>
        </p:txBody>
      </p:sp>
    </p:spTree>
    <p:extLst>
      <p:ext uri="{BB962C8B-B14F-4D97-AF65-F5344CB8AC3E}">
        <p14:creationId xmlns:p14="http://schemas.microsoft.com/office/powerpoint/2010/main" val="3500863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Caste</a:t>
            </a:r>
            <a:endParaRPr lang="en-US" dirty="0"/>
          </a:p>
        </p:txBody>
      </p:sp>
      <p:sp>
        <p:nvSpPr>
          <p:cNvPr id="3" name="Content Placeholder 2"/>
          <p:cNvSpPr>
            <a:spLocks noGrp="1"/>
          </p:cNvSpPr>
          <p:nvPr>
            <p:ph idx="1"/>
          </p:nvPr>
        </p:nvSpPr>
        <p:spPr/>
        <p:txBody>
          <a:bodyPr/>
          <a:lstStyle/>
          <a:p>
            <a:r>
              <a:rPr lang="en-IN" dirty="0" smtClean="0"/>
              <a:t>Caste </a:t>
            </a:r>
            <a:r>
              <a:rPr lang="en-IN" dirty="0"/>
              <a:t>is a system of social stratification. Caste is a social hierarchy system traditionally based on work and descent that is prevalent in many cultures, particularly in India. It divides individuals into distinct social groups based on their birth and assigned roles, with limited mobility. Caste groups are unequal, ranked on a scale of hierarchy based on their ritual status, from pure to impure. Their ‘status’ or position in the system determines with whom they can interact and with whom they cannot. The idea and practice of untouchability is an integral part of the caste system. </a:t>
            </a:r>
            <a:endParaRPr lang="en-US" dirty="0"/>
          </a:p>
          <a:p>
            <a:endParaRPr lang="en-US" dirty="0"/>
          </a:p>
        </p:txBody>
      </p:sp>
      <p:pic>
        <p:nvPicPr>
          <p:cNvPr id="4" name="Picture 3"/>
          <p:cNvPicPr>
            <a:picLocks noChangeAspect="1"/>
          </p:cNvPicPr>
          <p:nvPr/>
        </p:nvPicPr>
        <p:blipFill>
          <a:blip r:embed="rId3"/>
          <a:stretch>
            <a:fillRect/>
          </a:stretch>
        </p:blipFill>
        <p:spPr>
          <a:xfrm>
            <a:off x="621475" y="633486"/>
            <a:ext cx="3178628" cy="1787979"/>
          </a:xfrm>
          <a:prstGeom prst="rect">
            <a:avLst/>
          </a:prstGeom>
        </p:spPr>
      </p:pic>
    </p:spTree>
    <p:extLst>
      <p:ext uri="{BB962C8B-B14F-4D97-AF65-F5344CB8AC3E}">
        <p14:creationId xmlns:p14="http://schemas.microsoft.com/office/powerpoint/2010/main" val="36888250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err="1" smtClean="0"/>
              <a:t>Buraku</a:t>
            </a:r>
            <a:endParaRPr lang="en-US" dirty="0"/>
          </a:p>
        </p:txBody>
      </p:sp>
      <p:sp>
        <p:nvSpPr>
          <p:cNvPr id="3" name="Content Placeholder 2"/>
          <p:cNvSpPr>
            <a:spLocks noGrp="1"/>
          </p:cNvSpPr>
          <p:nvPr>
            <p:ph idx="1"/>
          </p:nvPr>
        </p:nvSpPr>
        <p:spPr/>
        <p:txBody>
          <a:bodyPr/>
          <a:lstStyle/>
          <a:p>
            <a:r>
              <a:rPr lang="en-IN" dirty="0" err="1" smtClean="0"/>
              <a:t>Buraku</a:t>
            </a:r>
            <a:r>
              <a:rPr lang="en-IN" dirty="0" smtClean="0"/>
              <a:t> </a:t>
            </a:r>
            <a:r>
              <a:rPr lang="en-IN" dirty="0"/>
              <a:t>is a Japanese word referring to a village or hamlet. </a:t>
            </a:r>
            <a:r>
              <a:rPr lang="en-IN" dirty="0" err="1"/>
              <a:t>Burakumin</a:t>
            </a:r>
            <a:r>
              <a:rPr lang="en-IN" dirty="0"/>
              <a:t> are the victims of severe discrimination and ostracism in Japanese society and they live as outcasts in separate villages or ghettos. Based on their birth and their former or current residence in </a:t>
            </a:r>
            <a:r>
              <a:rPr lang="en-IN" dirty="0" err="1"/>
              <a:t>Buraku</a:t>
            </a:r>
            <a:r>
              <a:rPr lang="en-IN" dirty="0"/>
              <a:t>, they are the most targeted communities because of their status as impure and untouchable within the communities.</a:t>
            </a:r>
            <a:endParaRPr lang="en-US" dirty="0"/>
          </a:p>
        </p:txBody>
      </p:sp>
    </p:spTree>
    <p:extLst>
      <p:ext uri="{BB962C8B-B14F-4D97-AF65-F5344CB8AC3E}">
        <p14:creationId xmlns:p14="http://schemas.microsoft.com/office/powerpoint/2010/main" val="2671400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Roma</a:t>
            </a:r>
            <a:endParaRPr lang="en-US" dirty="0"/>
          </a:p>
        </p:txBody>
      </p:sp>
      <p:sp>
        <p:nvSpPr>
          <p:cNvPr id="3" name="Content Placeholder 2"/>
          <p:cNvSpPr>
            <a:spLocks noGrp="1"/>
          </p:cNvSpPr>
          <p:nvPr>
            <p:ph idx="1"/>
          </p:nvPr>
        </p:nvSpPr>
        <p:spPr/>
        <p:txBody>
          <a:bodyPr/>
          <a:lstStyle/>
          <a:p>
            <a:r>
              <a:rPr lang="en-IN" dirty="0" smtClean="0"/>
              <a:t>‘</a:t>
            </a:r>
            <a:r>
              <a:rPr lang="en-IN" dirty="0"/>
              <a:t>Roma’, as an umbrella term, encompasses a wide range of different people of Romani origin such as: Roma, Sinti, Kale, </a:t>
            </a:r>
            <a:r>
              <a:rPr lang="en-IN" dirty="0" err="1"/>
              <a:t>Romanichels</a:t>
            </a:r>
            <a:r>
              <a:rPr lang="en-IN" dirty="0"/>
              <a:t> and </a:t>
            </a:r>
            <a:r>
              <a:rPr lang="en-IN" dirty="0" err="1"/>
              <a:t>Boyash</a:t>
            </a:r>
            <a:r>
              <a:rPr lang="en-IN" dirty="0"/>
              <a:t>/</a:t>
            </a:r>
            <a:r>
              <a:rPr lang="en-IN" dirty="0" err="1"/>
              <a:t>Rudari</a:t>
            </a:r>
            <a:r>
              <a:rPr lang="en-IN" dirty="0"/>
              <a:t>. It also encompasses groups such as </a:t>
            </a:r>
            <a:r>
              <a:rPr lang="en-IN" dirty="0" err="1"/>
              <a:t>Ashkali</a:t>
            </a:r>
            <a:r>
              <a:rPr lang="en-IN" dirty="0"/>
              <a:t>, Egyptians, </a:t>
            </a:r>
            <a:r>
              <a:rPr lang="en-IN" dirty="0" err="1"/>
              <a:t>Yenish</a:t>
            </a:r>
            <a:r>
              <a:rPr lang="en-IN" dirty="0"/>
              <a:t>, Dom, Lom, Rom and </a:t>
            </a:r>
            <a:r>
              <a:rPr lang="en-IN" dirty="0" err="1"/>
              <a:t>Abdal</a:t>
            </a:r>
            <a:r>
              <a:rPr lang="en-IN" dirty="0"/>
              <a:t>, as well as Traveller populations, including ethnic Travellers or those designated under the administrative term Gens du Voyage and people who identify as Gypsies, </a:t>
            </a:r>
            <a:r>
              <a:rPr lang="en-IN" dirty="0" err="1"/>
              <a:t>Tsiganes</a:t>
            </a:r>
            <a:r>
              <a:rPr lang="en-IN" dirty="0"/>
              <a:t> or </a:t>
            </a:r>
            <a:r>
              <a:rPr lang="en-IN" dirty="0" err="1"/>
              <a:t>Tziganes</a:t>
            </a:r>
            <a:r>
              <a:rPr lang="en-IN" dirty="0"/>
              <a:t>, without denying their specificities. </a:t>
            </a:r>
            <a:endParaRPr lang="en-US" dirty="0"/>
          </a:p>
          <a:p>
            <a:endParaRPr lang="en-US" dirty="0"/>
          </a:p>
        </p:txBody>
      </p:sp>
    </p:spTree>
    <p:extLst>
      <p:ext uri="{BB962C8B-B14F-4D97-AF65-F5344CB8AC3E}">
        <p14:creationId xmlns:p14="http://schemas.microsoft.com/office/powerpoint/2010/main" val="2453614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err="1" smtClean="0"/>
              <a:t>Quilombola</a:t>
            </a:r>
            <a:endParaRPr lang="en-US" dirty="0"/>
          </a:p>
        </p:txBody>
      </p:sp>
      <p:sp>
        <p:nvSpPr>
          <p:cNvPr id="3" name="Content Placeholder 2"/>
          <p:cNvSpPr>
            <a:spLocks noGrp="1"/>
          </p:cNvSpPr>
          <p:nvPr>
            <p:ph idx="1"/>
          </p:nvPr>
        </p:nvSpPr>
        <p:spPr/>
        <p:txBody>
          <a:bodyPr/>
          <a:lstStyle/>
          <a:p>
            <a:r>
              <a:rPr lang="en-IN" dirty="0" smtClean="0"/>
              <a:t>A </a:t>
            </a:r>
            <a:r>
              <a:rPr lang="en-IN" dirty="0" err="1"/>
              <a:t>Quilombo</a:t>
            </a:r>
            <a:r>
              <a:rPr lang="en-IN" dirty="0"/>
              <a:t> is the denomination for a predominantly black community which resisted the slavery regime that prevailed in Brazil for over 300 years and was abolished in 1888. </a:t>
            </a:r>
            <a:r>
              <a:rPr lang="en-IN" dirty="0" err="1"/>
              <a:t>Quilombos</a:t>
            </a:r>
            <a:r>
              <a:rPr lang="en-IN" dirty="0"/>
              <a:t> are central to the rural black resistance movement and in Latin America and the Caribbean. The formation of the </a:t>
            </a:r>
            <a:r>
              <a:rPr lang="en-IN" dirty="0" err="1"/>
              <a:t>quilombos</a:t>
            </a:r>
            <a:r>
              <a:rPr lang="en-IN" dirty="0"/>
              <a:t> represented resistance to slavery, strong territorial ties and relations, and </a:t>
            </a:r>
            <a:r>
              <a:rPr lang="en-IN" dirty="0" err="1"/>
              <a:t>defense</a:t>
            </a:r>
            <a:r>
              <a:rPr lang="en-IN" dirty="0"/>
              <a:t> and specific ways of life, production, and organization</a:t>
            </a:r>
            <a:endParaRPr lang="en-US" dirty="0"/>
          </a:p>
          <a:p>
            <a:endParaRPr lang="en-US" dirty="0"/>
          </a:p>
        </p:txBody>
      </p:sp>
    </p:spTree>
    <p:extLst>
      <p:ext uri="{BB962C8B-B14F-4D97-AF65-F5344CB8AC3E}">
        <p14:creationId xmlns:p14="http://schemas.microsoft.com/office/powerpoint/2010/main" val="2723335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Who are CDWD? </a:t>
            </a:r>
            <a:endParaRPr lang="en-US" dirty="0"/>
          </a:p>
        </p:txBody>
      </p:sp>
      <p:sp>
        <p:nvSpPr>
          <p:cNvPr id="3" name="Content Placeholder 2"/>
          <p:cNvSpPr>
            <a:spLocks noGrp="1"/>
          </p:cNvSpPr>
          <p:nvPr>
            <p:ph idx="1"/>
          </p:nvPr>
        </p:nvSpPr>
        <p:spPr/>
        <p:txBody>
          <a:bodyPr>
            <a:normAutofit fontScale="70000" lnSpcReduction="20000"/>
          </a:bodyPr>
          <a:lstStyle/>
          <a:p>
            <a:r>
              <a:rPr lang="en-IN" dirty="0"/>
              <a:t>Known by different names in different societies, communities facing discrimination based on work and descent deal with a distinctive, caste-like structure of oppression present in many parts of the world. Ascribed a permanent status of devalued personhood inherited from parents (thus ‘Descent’), people born into CDWD are expected by their societies to perform stigmatized forms of </a:t>
            </a:r>
            <a:r>
              <a:rPr lang="en-IN" dirty="0" err="1"/>
              <a:t>labor</a:t>
            </a:r>
            <a:r>
              <a:rPr lang="en-IN" dirty="0"/>
              <a:t> (thus ‘Work’). Constituting roughly four percent of the human population, these communities contend with discrimination in </a:t>
            </a:r>
            <a:r>
              <a:rPr lang="en-IN" dirty="0" smtClean="0"/>
              <a:t>multiple spheres </a:t>
            </a:r>
            <a:r>
              <a:rPr lang="en-IN" dirty="0"/>
              <a:t>of life, as well as exclusion, segregation, underdevelopment, and some forms of modern slavery. </a:t>
            </a:r>
            <a:endParaRPr lang="en-US" dirty="0"/>
          </a:p>
          <a:p>
            <a:r>
              <a:rPr lang="en-IN" dirty="0"/>
              <a:t>Roma, </a:t>
            </a:r>
            <a:r>
              <a:rPr lang="en-IN" dirty="0" err="1"/>
              <a:t>Quilombola</a:t>
            </a:r>
            <a:r>
              <a:rPr lang="en-IN" dirty="0"/>
              <a:t>, </a:t>
            </a:r>
            <a:r>
              <a:rPr lang="en-IN" dirty="0" err="1"/>
              <a:t>Haratin</a:t>
            </a:r>
            <a:r>
              <a:rPr lang="en-IN" dirty="0"/>
              <a:t>, </a:t>
            </a:r>
            <a:r>
              <a:rPr lang="en-IN" dirty="0" err="1"/>
              <a:t>Buraku</a:t>
            </a:r>
            <a:r>
              <a:rPr lang="en-IN" dirty="0"/>
              <a:t>, and </a:t>
            </a:r>
            <a:r>
              <a:rPr lang="en-IN" dirty="0" err="1"/>
              <a:t>Dalits</a:t>
            </a:r>
            <a:r>
              <a:rPr lang="en-IN" dirty="0"/>
              <a:t> are some of the many communities now collectively identified by the term Communities facing Discrimination based on Work and Descent (CDWD). Although dispersed globally, these communities have common characteristics like caste-like systems, untouchability, modern slavery, gross atrocities and violence, and low development ratings. In countries, these com munities are known based on caste, anti-</a:t>
            </a:r>
            <a:r>
              <a:rPr lang="en-IN" dirty="0" err="1"/>
              <a:t>gypsyism</a:t>
            </a:r>
            <a:r>
              <a:rPr lang="en-IN" dirty="0"/>
              <a:t>, traditional and contemporary forms of slavery, descent, ancestral occupation, family, community or social origin, name, birthplace, place of residence, dialect, and accent.</a:t>
            </a:r>
            <a:endParaRPr lang="en-US" dirty="0"/>
          </a:p>
          <a:p>
            <a:endParaRPr lang="en-US" dirty="0"/>
          </a:p>
        </p:txBody>
      </p:sp>
    </p:spTree>
    <p:extLst>
      <p:ext uri="{BB962C8B-B14F-4D97-AF65-F5344CB8AC3E}">
        <p14:creationId xmlns:p14="http://schemas.microsoft.com/office/powerpoint/2010/main" val="1267644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746234" y="693683"/>
            <a:ext cx="10762594" cy="4524315"/>
          </a:xfrm>
          <a:prstGeom prst="rect">
            <a:avLst/>
          </a:prstGeom>
          <a:noFill/>
        </p:spPr>
        <p:txBody>
          <a:bodyPr wrap="square" rtlCol="0">
            <a:spAutoFit/>
          </a:bodyPr>
          <a:lstStyle/>
          <a:p>
            <a:r>
              <a:rPr lang="en-IN" dirty="0"/>
              <a:t>The ideas of Purity and Pollution divides people in a social hierarchy based on their purity of occupation. Thus, the communities (CDWD) at the bottom of this hierarchical pyramid are considered the most impure or polluted</a:t>
            </a:r>
            <a:r>
              <a:rPr lang="en-IN" dirty="0" smtClean="0"/>
              <a:t>.</a:t>
            </a:r>
          </a:p>
          <a:p>
            <a:endParaRPr lang="en-IN" dirty="0"/>
          </a:p>
          <a:p>
            <a:r>
              <a:rPr lang="en-IN" dirty="0"/>
              <a:t>Untouchability is a core concept associated with CDWD people. This is derived from the ideas of Purity and Pollution. This divides people in a social hierarchy based on their purity of occupation. The communities at the bottom of this hierarchical pyramid—the CDWD—are considered the most impure or polluted. </a:t>
            </a:r>
            <a:endParaRPr lang="en-US" dirty="0"/>
          </a:p>
          <a:p>
            <a:r>
              <a:rPr lang="en-IN" dirty="0"/>
              <a:t>This social division of people has socio-cultural, economic, political, and legal implications. The discrimination of CDWD is so ingrained in the social systems in the countries that there is an underlying powerlessness among them. CDWD are victims of systemic and structural violence committed by the dominant or ‘purer’ communities. Violence is used to ensure the subjugation of CDWD compared to others. This violence targets women and children as the soft targets to maintain the social status quo. Any achievement of the community is retaliated with gruesome violence by others. </a:t>
            </a:r>
            <a:endParaRPr lang="en-US" dirty="0"/>
          </a:p>
          <a:p>
            <a:r>
              <a:rPr lang="en-IN" dirty="0"/>
              <a:t>The women from CDWD face gruesome violence due to the multiple marginalization associated with them based on caste, class, gender, and others based on their region and country. Purity-Pollution </a:t>
            </a:r>
            <a:endParaRPr lang="en-US" dirty="0"/>
          </a:p>
          <a:p>
            <a:r>
              <a:rPr lang="en-IN" dirty="0"/>
              <a:t>Concept Difference from other terminologies </a:t>
            </a:r>
            <a:endParaRPr lang="en-US" dirty="0"/>
          </a:p>
          <a:p>
            <a:endParaRPr lang="en-US" dirty="0"/>
          </a:p>
        </p:txBody>
      </p:sp>
    </p:spTree>
    <p:extLst>
      <p:ext uri="{BB962C8B-B14F-4D97-AF65-F5344CB8AC3E}">
        <p14:creationId xmlns:p14="http://schemas.microsoft.com/office/powerpoint/2010/main" val="3495853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893379" y="914400"/>
            <a:ext cx="10405242" cy="5632311"/>
          </a:xfrm>
          <a:prstGeom prst="rect">
            <a:avLst/>
          </a:prstGeom>
          <a:noFill/>
        </p:spPr>
        <p:txBody>
          <a:bodyPr wrap="square" rtlCol="0">
            <a:spAutoFit/>
          </a:bodyPr>
          <a:lstStyle/>
          <a:p>
            <a:r>
              <a:rPr lang="en-IN" dirty="0"/>
              <a:t>A </a:t>
            </a:r>
            <a:r>
              <a:rPr lang="en-IN" dirty="0" smtClean="0"/>
              <a:t>Dalit </a:t>
            </a:r>
            <a:r>
              <a:rPr lang="en-IN" dirty="0"/>
              <a:t>sanitation worker from India works in a septic tank with no protective gear CDWD is different from racism or minority communities. The distinction is evident as the CDWD concepts have emerged from the principles of purity-pollution and discrimination within their same ethnicity and religion. At the same time, other exclusionary characters have specific distinctive discriminatory propositions based on their colour or their beliefs, respectively. Further, the CDWD could be characterized based on traits such as untouchability, segregation of housing, enforced endogamy, prohibition of inter-dining, lack of social mobility, prone to violence, and close interlinkages to modern slavery</a:t>
            </a:r>
            <a:r>
              <a:rPr lang="en-IN" dirty="0" smtClean="0"/>
              <a:t>.</a:t>
            </a:r>
          </a:p>
          <a:p>
            <a:endParaRPr lang="en-US" dirty="0"/>
          </a:p>
          <a:p>
            <a:r>
              <a:rPr lang="en-IN" dirty="0"/>
              <a:t>The abolition of slavery is a central piece of legislation in most countries. Most countries actively implement legislation that prohibits traditional slavery and modern slavery. However, as discussed in the chapters, CDWD have many manifestations of slavery. The challenge is the implementation of these policies. Sociocultural stigma extends to implementing policies that alienate CDWD from understanding their development needs</a:t>
            </a:r>
            <a:r>
              <a:rPr lang="en-IN" dirty="0" smtClean="0"/>
              <a:t>.</a:t>
            </a:r>
          </a:p>
          <a:p>
            <a:endParaRPr lang="en-US" dirty="0"/>
          </a:p>
          <a:p>
            <a:r>
              <a:rPr lang="en-IN" dirty="0"/>
              <a:t>The impact of socio-cultural discrimination based on work and descent has contributed to their poverty, lack of health and education, lack of gender development, access to water, electricity, sanitation, decent work, income inequalities, housing, climate justice, and access to justice</a:t>
            </a:r>
            <a:r>
              <a:rPr lang="en-IN" dirty="0" smtClean="0"/>
              <a:t>.</a:t>
            </a:r>
          </a:p>
          <a:p>
            <a:endParaRPr lang="en-US" dirty="0"/>
          </a:p>
          <a:p>
            <a:r>
              <a:rPr lang="en-IN" dirty="0"/>
              <a:t>Discrimination and development are inversely proportional to each other, evident in the case of CDWDs, where they are at the bottom of the development indicators because of the rampant discrimination they face.</a:t>
            </a:r>
            <a:endParaRPr lang="en-US" dirty="0"/>
          </a:p>
          <a:p>
            <a:endParaRPr lang="en-US" dirty="0"/>
          </a:p>
        </p:txBody>
      </p:sp>
    </p:spTree>
    <p:extLst>
      <p:ext uri="{BB962C8B-B14F-4D97-AF65-F5344CB8AC3E}">
        <p14:creationId xmlns:p14="http://schemas.microsoft.com/office/powerpoint/2010/main" val="10517076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Ion Boardroom</Template>
  <TotalTime>50</TotalTime>
  <Words>1534</Words>
  <Application>Microsoft Office PowerPoint</Application>
  <PresentationFormat>Widescreen</PresentationFormat>
  <Paragraphs>33</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Garamond</vt:lpstr>
      <vt:lpstr>Organic</vt:lpstr>
      <vt:lpstr>Communities Discriminated on Work and Descent (CDWD) </vt:lpstr>
      <vt:lpstr>Communities Discriminated on Work and Descent (CDWD) </vt:lpstr>
      <vt:lpstr>Caste</vt:lpstr>
      <vt:lpstr>Buraku</vt:lpstr>
      <vt:lpstr>Roma</vt:lpstr>
      <vt:lpstr>Quilombola</vt:lpstr>
      <vt:lpstr>Who are CDWD?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Communities Discriminated on Work and Descent (CDWD)</dc:title>
  <dc:creator>Admin</dc:creator>
  <cp:lastModifiedBy>Admin</cp:lastModifiedBy>
  <cp:revision>6</cp:revision>
  <dcterms:created xsi:type="dcterms:W3CDTF">2024-02-15T13:55:18Z</dcterms:created>
  <dcterms:modified xsi:type="dcterms:W3CDTF">2024-02-15T17:29:17Z</dcterms:modified>
</cp:coreProperties>
</file>